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31" r:id="rId2"/>
    <p:sldId id="277" r:id="rId3"/>
    <p:sldId id="340" r:id="rId4"/>
    <p:sldId id="353" r:id="rId5"/>
    <p:sldId id="323" r:id="rId6"/>
    <p:sldId id="341" r:id="rId7"/>
    <p:sldId id="354" r:id="rId8"/>
    <p:sldId id="311" r:id="rId9"/>
    <p:sldId id="286" r:id="rId10"/>
    <p:sldId id="296" r:id="rId11"/>
    <p:sldId id="295" r:id="rId12"/>
    <p:sldId id="284" r:id="rId13"/>
    <p:sldId id="294" r:id="rId14"/>
    <p:sldId id="313" r:id="rId15"/>
    <p:sldId id="345" r:id="rId16"/>
    <p:sldId id="344" r:id="rId17"/>
    <p:sldId id="342" r:id="rId18"/>
    <p:sldId id="350" r:id="rId19"/>
    <p:sldId id="351" r:id="rId20"/>
    <p:sldId id="352" r:id="rId21"/>
    <p:sldId id="346" r:id="rId22"/>
    <p:sldId id="347" r:id="rId23"/>
    <p:sldId id="318" r:id="rId24"/>
    <p:sldId id="320" r:id="rId25"/>
    <p:sldId id="317" r:id="rId26"/>
    <p:sldId id="314" r:id="rId27"/>
    <p:sldId id="315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29-05-2022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help.sap.com/viewer/34f67db3b755405e8145c578221f012c/latest/en-US/6bcefac41a334bb0bc912961aa6b34dc.html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discovery-center.cloud.sap/serviceCatalog?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BarclaysCorporateTraining/blob/master/Phase%201%20CDS%20and%20RAP%20based%20development/Day%2001/DDIC%20Table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BarclaysCorporateTraining/blob/master/Phase%201%20CDS%20and%20RAP%20based%20development/Day%2001/Load%20Data.t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BarclaysCorporateTraining/blob/master/Phase%201%20CDS%20and%20RAP%20based%20development/Day%2001/CDS%20View'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BarclaysCorporateTraining/blob/master/Phase%201%20CDS%20and%20RAP%20based%20development/Day%2001/Create%20AMDP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BarclaysCorporateTraining/blob/master/Phase%201%20CDS%20and%20RAP%20based%20development/Day%2001/Table%20Func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BarclaysCorporateTraining/blob/master/Phase%201%20CDS%20and%20RAP%20based%20development/Day%2001/Service%20Definition.t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4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p.com/products/business-technology-platform/price-list/estimator-tool.html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01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transparent PNG - StickPNG">
            <a:extLst>
              <a:ext uri="{FF2B5EF4-FFF2-40B4-BE49-F238E27FC236}">
                <a16:creationId xmlns:a16="http://schemas.microsoft.com/office/drawing/2014/main" id="{CB756339-96BA-4557-A357-951B72ED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26" y="1555182"/>
            <a:ext cx="4384180" cy="1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ON-PREMISE V/S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BDEAB-2269-4057-924C-E04B86510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0" y="1472893"/>
            <a:ext cx="2445595" cy="4626446"/>
          </a:xfrm>
          <a:prstGeom prst="rect">
            <a:avLst/>
          </a:prstGeom>
        </p:spPr>
      </p:pic>
      <p:pic>
        <p:nvPicPr>
          <p:cNvPr id="8" name="Picture 2" descr="C:\Users\I062040\AppData\Local\Temp\SNAGHTML2c7ed6b0.PNG">
            <a:extLst>
              <a:ext uri="{FF2B5EF4-FFF2-40B4-BE49-F238E27FC236}">
                <a16:creationId xmlns:a16="http://schemas.microsoft.com/office/drawing/2014/main" id="{C44ED1C9-10EF-4700-9898-F4F1B678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41" y="1472893"/>
            <a:ext cx="2708748" cy="46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20D51-C5CB-4CC4-B217-F74D4A80E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884" y="1472893"/>
            <a:ext cx="2773198" cy="4626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9FD7E-6BDA-4B3F-A459-4857FFA76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277" y="1472893"/>
            <a:ext cx="2369408" cy="46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1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TYPE OF CLOUD OFFERINGS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54121-BBEF-4F1B-866C-A56192146755}"/>
              </a:ext>
            </a:extLst>
          </p:cNvPr>
          <p:cNvGrpSpPr/>
          <p:nvPr/>
        </p:nvGrpSpPr>
        <p:grpSpPr>
          <a:xfrm>
            <a:off x="369350" y="1330003"/>
            <a:ext cx="3936650" cy="944905"/>
            <a:chOff x="674246" y="1335315"/>
            <a:chExt cx="3937675" cy="945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602CBF-2312-4969-A21C-7BA1CD526411}"/>
                </a:ext>
              </a:extLst>
            </p:cNvPr>
            <p:cNvSpPr/>
            <p:nvPr/>
          </p:nvSpPr>
          <p:spPr>
            <a:xfrm>
              <a:off x="674246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C7F572-9142-42FD-B5D2-BB3E3E0AA8DF}"/>
                </a:ext>
              </a:extLst>
            </p:cNvPr>
            <p:cNvSpPr/>
            <p:nvPr/>
          </p:nvSpPr>
          <p:spPr>
            <a:xfrm>
              <a:off x="674246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93A8B-9016-49C2-A8FA-6BE60F64F541}"/>
                </a:ext>
              </a:extLst>
            </p:cNvPr>
            <p:cNvSpPr/>
            <p:nvPr/>
          </p:nvSpPr>
          <p:spPr>
            <a:xfrm>
              <a:off x="2851865" y="1335315"/>
              <a:ext cx="1760056" cy="945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 As a Service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A58CD0-7AA6-459C-A276-61A5EC279DB9}"/>
              </a:ext>
            </a:extLst>
          </p:cNvPr>
          <p:cNvGrpSpPr/>
          <p:nvPr/>
        </p:nvGrpSpPr>
        <p:grpSpPr>
          <a:xfrm>
            <a:off x="350429" y="2334916"/>
            <a:ext cx="3955570" cy="1949817"/>
            <a:chOff x="655321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D40463-4045-4CD7-812A-7A242E93EE0B}"/>
                </a:ext>
              </a:extLst>
            </p:cNvPr>
            <p:cNvSpPr/>
            <p:nvPr/>
          </p:nvSpPr>
          <p:spPr>
            <a:xfrm>
              <a:off x="655321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4858B1-B03F-489A-9329-A7D2A6144A67}"/>
                </a:ext>
              </a:extLst>
            </p:cNvPr>
            <p:cNvSpPr/>
            <p:nvPr/>
          </p:nvSpPr>
          <p:spPr>
            <a:xfrm>
              <a:off x="655321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629B4D-1A87-4CBC-974A-915D9253D87F}"/>
                </a:ext>
              </a:extLst>
            </p:cNvPr>
            <p:cNvSpPr/>
            <p:nvPr/>
          </p:nvSpPr>
          <p:spPr>
            <a:xfrm>
              <a:off x="655321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7D6D15-37D4-4382-86BB-0CCC6A4FBFFF}"/>
                </a:ext>
              </a:extLst>
            </p:cNvPr>
            <p:cNvSpPr/>
            <p:nvPr/>
          </p:nvSpPr>
          <p:spPr>
            <a:xfrm>
              <a:off x="655321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685197-012A-44B9-B4E7-B662186F429A}"/>
                </a:ext>
              </a:extLst>
            </p:cNvPr>
            <p:cNvSpPr/>
            <p:nvPr/>
          </p:nvSpPr>
          <p:spPr>
            <a:xfrm>
              <a:off x="2851865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1E4ED3-DE9F-4D6A-B1C8-4E582FC7D9FC}"/>
              </a:ext>
            </a:extLst>
          </p:cNvPr>
          <p:cNvGrpSpPr/>
          <p:nvPr/>
        </p:nvGrpSpPr>
        <p:grpSpPr>
          <a:xfrm>
            <a:off x="350429" y="4344739"/>
            <a:ext cx="3955570" cy="1949819"/>
            <a:chOff x="655321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22C76-5BEF-4D82-9800-67500E3D39C1}"/>
                </a:ext>
              </a:extLst>
            </p:cNvPr>
            <p:cNvSpPr/>
            <p:nvPr/>
          </p:nvSpPr>
          <p:spPr>
            <a:xfrm>
              <a:off x="655321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600369-621E-4CAB-9946-EAA7EEF9698A}"/>
                </a:ext>
              </a:extLst>
            </p:cNvPr>
            <p:cNvSpPr/>
            <p:nvPr/>
          </p:nvSpPr>
          <p:spPr>
            <a:xfrm>
              <a:off x="655321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18100-9A03-4DF2-AF80-30DD3D7F3392}"/>
                </a:ext>
              </a:extLst>
            </p:cNvPr>
            <p:cNvSpPr/>
            <p:nvPr/>
          </p:nvSpPr>
          <p:spPr>
            <a:xfrm>
              <a:off x="655321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41526F-04F0-4DE4-8EEE-8D9702841044}"/>
                </a:ext>
              </a:extLst>
            </p:cNvPr>
            <p:cNvSpPr/>
            <p:nvPr/>
          </p:nvSpPr>
          <p:spPr>
            <a:xfrm>
              <a:off x="655321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E75032-4409-42C7-AE63-3871B615132A}"/>
                </a:ext>
              </a:extLst>
            </p:cNvPr>
            <p:cNvSpPr/>
            <p:nvPr/>
          </p:nvSpPr>
          <p:spPr>
            <a:xfrm>
              <a:off x="2851865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D680A1E-FB6F-41C5-BDA1-E79FB77D4A7D}"/>
              </a:ext>
            </a:extLst>
          </p:cNvPr>
          <p:cNvSpPr/>
          <p:nvPr/>
        </p:nvSpPr>
        <p:spPr>
          <a:xfrm>
            <a:off x="4382885" y="1330002"/>
            <a:ext cx="1759598" cy="49645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Customer Managed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6127ED-BE55-417F-B463-C322A7D912B0}"/>
              </a:ext>
            </a:extLst>
          </p:cNvPr>
          <p:cNvGrpSpPr/>
          <p:nvPr/>
        </p:nvGrpSpPr>
        <p:grpSpPr>
          <a:xfrm>
            <a:off x="6219368" y="1330004"/>
            <a:ext cx="1759598" cy="4964553"/>
            <a:chOff x="6525789" y="1335316"/>
            <a:chExt cx="1760056" cy="49658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49F002-509F-4BFA-882F-2489ABD48E6D}"/>
                </a:ext>
              </a:extLst>
            </p:cNvPr>
            <p:cNvSpPr/>
            <p:nvPr/>
          </p:nvSpPr>
          <p:spPr>
            <a:xfrm>
              <a:off x="6525789" y="4350837"/>
              <a:ext cx="1760056" cy="1950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13ECDB-F3CC-44C4-B995-70B4DE5BA8E9}"/>
                </a:ext>
              </a:extLst>
            </p:cNvPr>
            <p:cNvSpPr/>
            <p:nvPr/>
          </p:nvSpPr>
          <p:spPr>
            <a:xfrm>
              <a:off x="6525789" y="1335316"/>
              <a:ext cx="1760056" cy="29554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671C40-9F44-4A60-853F-B4D493C266AF}"/>
              </a:ext>
            </a:extLst>
          </p:cNvPr>
          <p:cNvGrpSpPr/>
          <p:nvPr/>
        </p:nvGrpSpPr>
        <p:grpSpPr>
          <a:xfrm>
            <a:off x="8055852" y="1330004"/>
            <a:ext cx="1759598" cy="4964553"/>
            <a:chOff x="8362751" y="1335316"/>
            <a:chExt cx="1760056" cy="4965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AF8F4D-A9E6-4C64-9F23-5A2E7B0B886D}"/>
                </a:ext>
              </a:extLst>
            </p:cNvPr>
            <p:cNvSpPr/>
            <p:nvPr/>
          </p:nvSpPr>
          <p:spPr>
            <a:xfrm>
              <a:off x="8362751" y="2340489"/>
              <a:ext cx="1760056" cy="39606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5E49C7-9636-4855-84F0-153048BFCFD6}"/>
                </a:ext>
              </a:extLst>
            </p:cNvPr>
            <p:cNvSpPr/>
            <p:nvPr/>
          </p:nvSpPr>
          <p:spPr>
            <a:xfrm>
              <a:off x="8362751" y="1335316"/>
              <a:ext cx="1760056" cy="947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832DD-E7C8-4804-A464-D5E644733A1D}"/>
              </a:ext>
            </a:extLst>
          </p:cNvPr>
          <p:cNvSpPr/>
          <p:nvPr/>
        </p:nvSpPr>
        <p:spPr>
          <a:xfrm>
            <a:off x="9892338" y="1330003"/>
            <a:ext cx="1759598" cy="494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SAP Managed</a:t>
            </a:r>
          </a:p>
        </p:txBody>
      </p:sp>
    </p:spTree>
    <p:extLst>
      <p:ext uri="{BB962C8B-B14F-4D97-AF65-F5344CB8AC3E}">
        <p14:creationId xmlns:p14="http://schemas.microsoft.com/office/powerpoint/2010/main" val="293142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BTP 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65820" y="985720"/>
            <a:ext cx="10614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chemeClr val="bg1"/>
                </a:solidFill>
              </a:rPr>
              <a:t>SAP Business Technology Platform</a:t>
            </a:r>
            <a:r>
              <a:rPr lang="en-US" sz="2000" dirty="0">
                <a:solidFill>
                  <a:schemeClr val="bg1"/>
                </a:solidFill>
              </a:rPr>
              <a:t> (SAP BTP) is the platform that powers you to become an intelligent enterprise through integration, extension, and data-to-value from all SAP and third-party application and data assets while ensuring your long-term success through agility, value-creation, and continual innovation.</a:t>
            </a:r>
          </a:p>
          <a:p>
            <a:pPr lvl="0" algn="just">
              <a:defRPr/>
            </a:pPr>
            <a:r>
              <a:rPr lang="en-US" sz="2000" dirty="0">
                <a:solidFill>
                  <a:schemeClr val="bg1"/>
                </a:solidFill>
              </a:rPr>
              <a:t>BTP is an digital </a:t>
            </a:r>
            <a:r>
              <a:rPr lang="en-US" sz="2000" b="1" i="1" dirty="0">
                <a:solidFill>
                  <a:schemeClr val="bg1"/>
                </a:solidFill>
              </a:rPr>
              <a:t>platform as a service </a:t>
            </a:r>
            <a:r>
              <a:rPr lang="en-US" sz="2000" dirty="0">
                <a:solidFill>
                  <a:schemeClr val="bg1"/>
                </a:solidFill>
              </a:rPr>
              <a:t>to allow companies to </a:t>
            </a:r>
            <a:r>
              <a:rPr lang="en-US" sz="2000" b="1" i="1" dirty="0">
                <a:solidFill>
                  <a:schemeClr val="bg1"/>
                </a:solidFill>
              </a:rPr>
              <a:t>build/integrate/extend </a:t>
            </a:r>
            <a:r>
              <a:rPr lang="en-US" sz="2000" dirty="0">
                <a:solidFill>
                  <a:schemeClr val="bg1"/>
                </a:solidFill>
              </a:rPr>
              <a:t>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BTP?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513C7-ED56-4AE9-A37B-7E0853E99FEC}"/>
              </a:ext>
            </a:extLst>
          </p:cNvPr>
          <p:cNvSpPr/>
          <p:nvPr/>
        </p:nvSpPr>
        <p:spPr>
          <a:xfrm>
            <a:off x="9581155" y="2171936"/>
            <a:ext cx="2132581" cy="3938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5E7A-4B3C-4684-AD7F-9580E630FA40}"/>
              </a:ext>
            </a:extLst>
          </p:cNvPr>
          <p:cNvGrpSpPr/>
          <p:nvPr/>
        </p:nvGrpSpPr>
        <p:grpSpPr>
          <a:xfrm>
            <a:off x="3088083" y="1167025"/>
            <a:ext cx="2119086" cy="944905"/>
            <a:chOff x="3149848" y="1335315"/>
            <a:chExt cx="2119638" cy="9451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7FDD17-38F6-4651-B317-65AE64624465}"/>
                </a:ext>
              </a:extLst>
            </p:cNvPr>
            <p:cNvSpPr/>
            <p:nvPr/>
          </p:nvSpPr>
          <p:spPr>
            <a:xfrm>
              <a:off x="3149848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EDCDA-FF11-4315-8037-45FB084D2184}"/>
                </a:ext>
              </a:extLst>
            </p:cNvPr>
            <p:cNvSpPr/>
            <p:nvPr/>
          </p:nvSpPr>
          <p:spPr>
            <a:xfrm>
              <a:off x="3149848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7B1C-B2BD-447A-9D80-A54CEF00628D}"/>
              </a:ext>
            </a:extLst>
          </p:cNvPr>
          <p:cNvGrpSpPr/>
          <p:nvPr/>
        </p:nvGrpSpPr>
        <p:grpSpPr>
          <a:xfrm>
            <a:off x="3069163" y="2171937"/>
            <a:ext cx="3955570" cy="1949817"/>
            <a:chOff x="3130923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5E363B-1A36-4C31-8013-7738DDAF8FAB}"/>
                </a:ext>
              </a:extLst>
            </p:cNvPr>
            <p:cNvSpPr/>
            <p:nvPr/>
          </p:nvSpPr>
          <p:spPr>
            <a:xfrm>
              <a:off x="3130923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CD3603-186C-4682-A504-8587814BAE4D}"/>
                </a:ext>
              </a:extLst>
            </p:cNvPr>
            <p:cNvSpPr/>
            <p:nvPr/>
          </p:nvSpPr>
          <p:spPr>
            <a:xfrm>
              <a:off x="3130923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A1019-5708-462D-91B7-FE9D89DB059B}"/>
                </a:ext>
              </a:extLst>
            </p:cNvPr>
            <p:cNvSpPr/>
            <p:nvPr/>
          </p:nvSpPr>
          <p:spPr>
            <a:xfrm>
              <a:off x="3130923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4EC583-BE56-4D0C-B0B8-096E6A8808CC}"/>
                </a:ext>
              </a:extLst>
            </p:cNvPr>
            <p:cNvSpPr/>
            <p:nvPr/>
          </p:nvSpPr>
          <p:spPr>
            <a:xfrm>
              <a:off x="3130923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1FC2C-D961-460D-A867-4D15E3AA39AB}"/>
                </a:ext>
              </a:extLst>
            </p:cNvPr>
            <p:cNvSpPr/>
            <p:nvPr/>
          </p:nvSpPr>
          <p:spPr>
            <a:xfrm>
              <a:off x="5327467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6580-E884-40CC-9705-5C4615EEC56C}"/>
              </a:ext>
            </a:extLst>
          </p:cNvPr>
          <p:cNvGrpSpPr/>
          <p:nvPr/>
        </p:nvGrpSpPr>
        <p:grpSpPr>
          <a:xfrm>
            <a:off x="3069163" y="4181760"/>
            <a:ext cx="3955570" cy="1949819"/>
            <a:chOff x="3130923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F972E8-F49F-4EC6-AC59-BD247CF8A2C5}"/>
                </a:ext>
              </a:extLst>
            </p:cNvPr>
            <p:cNvSpPr/>
            <p:nvPr/>
          </p:nvSpPr>
          <p:spPr>
            <a:xfrm>
              <a:off x="3130923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976AEE-D14F-43C7-8314-423B274554D0}"/>
                </a:ext>
              </a:extLst>
            </p:cNvPr>
            <p:cNvSpPr/>
            <p:nvPr/>
          </p:nvSpPr>
          <p:spPr>
            <a:xfrm>
              <a:off x="3130923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F9B34F-18F0-4B4D-966D-7EC87A90862F}"/>
                </a:ext>
              </a:extLst>
            </p:cNvPr>
            <p:cNvSpPr/>
            <p:nvPr/>
          </p:nvSpPr>
          <p:spPr>
            <a:xfrm>
              <a:off x="3130923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0F7890D-F6FD-420A-9838-9312EE6BC5BD}"/>
                </a:ext>
              </a:extLst>
            </p:cNvPr>
            <p:cNvSpPr/>
            <p:nvPr/>
          </p:nvSpPr>
          <p:spPr>
            <a:xfrm>
              <a:off x="3130923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EAB704-E5BD-4ED8-B720-E66B0AC67E8D}"/>
                </a:ext>
              </a:extLst>
            </p:cNvPr>
            <p:cNvSpPr/>
            <p:nvPr/>
          </p:nvSpPr>
          <p:spPr>
            <a:xfrm>
              <a:off x="5327467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Left Brace 22">
            <a:extLst>
              <a:ext uri="{FF2B5EF4-FFF2-40B4-BE49-F238E27FC236}">
                <a16:creationId xmlns:a16="http://schemas.microsoft.com/office/drawing/2014/main" id="{1C0279D7-EF4F-4F7F-8C2C-C145EA7D9DEE}"/>
              </a:ext>
            </a:extLst>
          </p:cNvPr>
          <p:cNvSpPr/>
          <p:nvPr/>
        </p:nvSpPr>
        <p:spPr>
          <a:xfrm>
            <a:off x="2485782" y="2187172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5636E-7F17-4B5A-A26A-3B81FCA7003D}"/>
              </a:ext>
            </a:extLst>
          </p:cNvPr>
          <p:cNvSpPr txBox="1"/>
          <p:nvPr/>
        </p:nvSpPr>
        <p:spPr>
          <a:xfrm>
            <a:off x="684550" y="2423608"/>
            <a:ext cx="1705204" cy="11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SAP implementing open source CF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ADAFBB-25E8-44CB-B693-E91755C03F82}"/>
              </a:ext>
            </a:extLst>
          </p:cNvPr>
          <p:cNvSpPr txBox="1"/>
          <p:nvPr/>
        </p:nvSpPr>
        <p:spPr>
          <a:xfrm>
            <a:off x="684550" y="4256137"/>
            <a:ext cx="1705204" cy="147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Infrastructure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providers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Data Centers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Service Portfolio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6" descr="SAP - Wikipedia">
            <a:extLst>
              <a:ext uri="{FF2B5EF4-FFF2-40B4-BE49-F238E27FC236}">
                <a16:creationId xmlns:a16="http://schemas.microsoft.com/office/drawing/2014/main" id="{39646D50-8931-4AC4-86A5-85010B64C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2509203"/>
            <a:ext cx="996953" cy="50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trongLoop - Deploying LoopBack mBaaS on Cloud Foundry">
            <a:extLst>
              <a:ext uri="{FF2B5EF4-FFF2-40B4-BE49-F238E27FC236}">
                <a16:creationId xmlns:a16="http://schemas.microsoft.com/office/drawing/2014/main" id="{F35AC933-2D71-448B-B650-EA1854B2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3396533"/>
            <a:ext cx="996953" cy="9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2018-11-07 Cloud Providers Comparison for IoT Applications: Amazon vs.  Microsoft vs. Google | ThingForward">
            <a:extLst>
              <a:ext uri="{FF2B5EF4-FFF2-40B4-BE49-F238E27FC236}">
                <a16:creationId xmlns:a16="http://schemas.microsoft.com/office/drawing/2014/main" id="{8B15E6FC-C433-440A-B6BE-733AE634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16" y="4772369"/>
            <a:ext cx="1879659" cy="10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55F1D358-6410-42FB-B4A7-DE36EA63E1A3}"/>
              </a:ext>
            </a:extLst>
          </p:cNvPr>
          <p:cNvSpPr/>
          <p:nvPr/>
        </p:nvSpPr>
        <p:spPr>
          <a:xfrm>
            <a:off x="8723585" y="1430526"/>
            <a:ext cx="766418" cy="417902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90BDB-6C4F-45CB-A6B6-50DE59F2C19D}"/>
              </a:ext>
            </a:extLst>
          </p:cNvPr>
          <p:cNvSpPr txBox="1"/>
          <p:nvPr/>
        </p:nvSpPr>
        <p:spPr>
          <a:xfrm>
            <a:off x="7361837" y="3005701"/>
            <a:ext cx="1950212" cy="230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Fully ready landscape with reusable services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Scalability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Elasticity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Low TCO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EC31782-E424-4AC2-B169-2B70C5ADAFF6}"/>
              </a:ext>
            </a:extLst>
          </p:cNvPr>
          <p:cNvSpPr/>
          <p:nvPr/>
        </p:nvSpPr>
        <p:spPr>
          <a:xfrm>
            <a:off x="2485782" y="4158164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3E001F5-ED83-4BCF-8914-6EB46C37E1F1}"/>
              </a:ext>
            </a:extLst>
          </p:cNvPr>
          <p:cNvSpPr/>
          <p:nvPr/>
        </p:nvSpPr>
        <p:spPr>
          <a:xfrm>
            <a:off x="9024087" y="2159988"/>
            <a:ext cx="492037" cy="3947992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7CDAA8-2BD3-4140-A05A-A4B3982D0419}"/>
              </a:ext>
            </a:extLst>
          </p:cNvPr>
          <p:cNvGrpSpPr/>
          <p:nvPr/>
        </p:nvGrpSpPr>
        <p:grpSpPr>
          <a:xfrm>
            <a:off x="9594649" y="1167025"/>
            <a:ext cx="2119086" cy="944905"/>
            <a:chOff x="9658109" y="1335315"/>
            <a:chExt cx="2119638" cy="9451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61593E-4BF8-4BD7-91C3-A637FE3C19B7}"/>
                </a:ext>
              </a:extLst>
            </p:cNvPr>
            <p:cNvSpPr/>
            <p:nvPr/>
          </p:nvSpPr>
          <p:spPr>
            <a:xfrm>
              <a:off x="9658109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0936B8-5A39-4D08-9830-B7DB6583F963}"/>
                </a:ext>
              </a:extLst>
            </p:cNvPr>
            <p:cNvSpPr/>
            <p:nvPr/>
          </p:nvSpPr>
          <p:spPr>
            <a:xfrm>
              <a:off x="9658109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pic>
        <p:nvPicPr>
          <p:cNvPr id="36" name="Picture 2" descr="Developer Icon of Flat style - Available in SVG, PNG, EPS, AI &amp; Icon fonts">
            <a:extLst>
              <a:ext uri="{FF2B5EF4-FFF2-40B4-BE49-F238E27FC236}">
                <a16:creationId xmlns:a16="http://schemas.microsoft.com/office/drawing/2014/main" id="{D500B9F7-38A7-4579-9EC4-FB222A77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20" y="999890"/>
            <a:ext cx="1264262" cy="12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4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Setup Your FREE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1AAEC661-A68C-4266-A74B-6173E5FF3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059" y="1304606"/>
            <a:ext cx="8714692" cy="4330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057B16-1607-4051-8C3D-78ADA668F041}"/>
              </a:ext>
            </a:extLst>
          </p:cNvPr>
          <p:cNvSpPr/>
          <p:nvPr/>
        </p:nvSpPr>
        <p:spPr>
          <a:xfrm>
            <a:off x="170877" y="808614"/>
            <a:ext cx="5842194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https://account.hanatrial.ondemand.com/trial/#/home/trial</a:t>
            </a:r>
          </a:p>
        </p:txBody>
      </p:sp>
    </p:spTree>
    <p:extLst>
      <p:ext uri="{BB962C8B-B14F-4D97-AF65-F5344CB8AC3E}">
        <p14:creationId xmlns:p14="http://schemas.microsoft.com/office/powerpoint/2010/main" val="330803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DB Tables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1448" y="503835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438229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7930617" y="1337360"/>
            <a:ext cx="2016224" cy="10855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Items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38AEF4-179B-4BE9-A52F-FF4A2B04EC52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382445" y="1880147"/>
            <a:ext cx="1548172" cy="250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A3E6F-F6A0-400D-941D-4725A1AF6892}"/>
              </a:ext>
            </a:extLst>
          </p:cNvPr>
          <p:cNvSpPr/>
          <p:nvPr/>
        </p:nvSpPr>
        <p:spPr>
          <a:xfrm>
            <a:off x="4409854" y="2792698"/>
            <a:ext cx="2016224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760AD8-6A0D-4C8A-B0B0-2E566AF11C86}"/>
              </a:ext>
            </a:extLst>
          </p:cNvPr>
          <p:cNvSpPr/>
          <p:nvPr/>
        </p:nvSpPr>
        <p:spPr>
          <a:xfrm>
            <a:off x="765821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 Partner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2E3-E84C-49AD-B66A-3C7FB7F934A6}"/>
              </a:ext>
            </a:extLst>
          </p:cNvPr>
          <p:cNvCxnSpPr>
            <a:endCxn id="6" idx="1"/>
          </p:cNvCxnSpPr>
          <p:nvPr/>
        </p:nvCxnSpPr>
        <p:spPr>
          <a:xfrm>
            <a:off x="2710037" y="1882656"/>
            <a:ext cx="17281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126A1B-0BB0-458C-9B13-4E164771EE57}"/>
              </a:ext>
            </a:extLst>
          </p:cNvPr>
          <p:cNvSpPr txBox="1"/>
          <p:nvPr/>
        </p:nvSpPr>
        <p:spPr>
          <a:xfrm>
            <a:off x="6794640" y="151568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142085" y="15133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C044F-8385-4BB1-B6F1-7B905CD82EFF}"/>
              </a:ext>
            </a:extLst>
          </p:cNvPr>
          <p:cNvSpPr txBox="1"/>
          <p:nvPr/>
        </p:nvSpPr>
        <p:spPr>
          <a:xfrm>
            <a:off x="7814076" y="29034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9E49DF3-12FC-46F1-A824-31C4895D8344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 flipV="1">
            <a:off x="6426078" y="2422933"/>
            <a:ext cx="2512651" cy="873821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81448" y="5073414"/>
            <a:ext cx="97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 elements &amp; Domain for ID (Char32) and Role (Char2)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Database Tables</a:t>
            </a:r>
            <a:endParaRPr lang="en-US" sz="1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Load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Data to the table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81448" y="456787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665230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215092" cy="68961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908720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ZATS_00_C_SOFTSALES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706728" y="2336332"/>
            <a:ext cx="2030289" cy="96688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ZATS_00_SO_I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911596" y="387222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0..1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59" y="2336333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ZATS_00__I_SALES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3764716"/>
            <a:ext cx="307631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ZATS_00_I_SALESHDR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630222" y="5057063"/>
            <a:ext cx="2538843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ZATS_00_Product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5120393" y="5057063"/>
            <a:ext cx="1977597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ZATS_00_SO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8418696" y="3764716"/>
            <a:ext cx="2932300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ZATS_00_P_PROD</a:t>
            </a:r>
          </a:p>
        </p:txBody>
      </p:sp>
      <p:cxnSp>
        <p:nvCxnSpPr>
          <p:cNvPr id="27" name="Straight Arrow Connector 26"/>
          <p:cNvCxnSpPr>
            <a:stCxn id="31" idx="0"/>
            <a:endCxn id="29" idx="2"/>
          </p:cNvCxnSpPr>
          <p:nvPr/>
        </p:nvCxnSpPr>
        <p:spPr>
          <a:xfrm flipV="1">
            <a:off x="6109192" y="4731400"/>
            <a:ext cx="5926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3435" y="3765090"/>
            <a:ext cx="44778" cy="56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0"/>
            <a:endCxn id="9" idx="2"/>
          </p:cNvCxnSpPr>
          <p:nvPr/>
        </p:nvCxnSpPr>
        <p:spPr>
          <a:xfrm flipV="1">
            <a:off x="6144820" y="1875404"/>
            <a:ext cx="1" cy="46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28" idx="3"/>
          </p:cNvCxnSpPr>
          <p:nvPr/>
        </p:nvCxnSpPr>
        <p:spPr>
          <a:xfrm flipH="1" flipV="1">
            <a:off x="7712680" y="2819675"/>
            <a:ext cx="994048" cy="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2" idx="1"/>
            <a:endCxn id="28" idx="3"/>
          </p:cNvCxnSpPr>
          <p:nvPr/>
        </p:nvCxnSpPr>
        <p:spPr>
          <a:xfrm rot="10800000">
            <a:off x="7712680" y="2819676"/>
            <a:ext cx="706016" cy="142838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0"/>
            <a:endCxn id="32" idx="2"/>
          </p:cNvCxnSpPr>
          <p:nvPr/>
        </p:nvCxnSpPr>
        <p:spPr>
          <a:xfrm flipH="1" flipV="1">
            <a:off x="9884846" y="4731400"/>
            <a:ext cx="14798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9" idx="3"/>
            <a:endCxn id="29" idx="1"/>
          </p:cNvCxnSpPr>
          <p:nvPr/>
        </p:nvCxnSpPr>
        <p:spPr>
          <a:xfrm>
            <a:off x="3576679" y="4236916"/>
            <a:ext cx="1000281" cy="111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7819024" y="423226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0..1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1053852" y="2323122"/>
            <a:ext cx="266429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ZATS_00_I_BP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1231961" y="3764716"/>
            <a:ext cx="2344718" cy="94440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ZATS_00_BP</a:t>
            </a:r>
          </a:p>
        </p:txBody>
      </p:sp>
      <p:cxnSp>
        <p:nvCxnSpPr>
          <p:cNvPr id="81" name="Straight Arrow Connector 80"/>
          <p:cNvCxnSpPr>
            <a:stCxn id="79" idx="0"/>
            <a:endCxn id="78" idx="2"/>
          </p:cNvCxnSpPr>
          <p:nvPr/>
        </p:nvCxnSpPr>
        <p:spPr>
          <a:xfrm flipH="1" flipV="1">
            <a:off x="2386000" y="3289806"/>
            <a:ext cx="18320" cy="4749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6094412" y="3419708"/>
            <a:ext cx="6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0..1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825464" y="5976932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825464" y="6011996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CDS View According to VDM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825464" y="5506457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rot="-60000" flipV="1">
            <a:off x="6115118" y="3303017"/>
            <a:ext cx="29702" cy="4616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9085" y="434117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69085" y="437623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AMDP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69085" y="387069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89" y="3141898"/>
            <a:ext cx="4341989" cy="2883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1357" y="899721"/>
            <a:ext cx="105643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ABAP Managed Database Procedures</a:t>
            </a:r>
            <a:r>
              <a:rPr lang="en-US" sz="1800" dirty="0">
                <a:solidFill>
                  <a:schemeClr val="bg1"/>
                </a:solidFill>
              </a:rPr>
              <a:t> (AMDP) are the preferred way for developing SAP HANA DB procedures on the ABAP platform. Since ABAP Managed Database Procedures are implemented as methods of a global ABAP class, the editing environment for AMDP is the ABAP class editor.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</a:t>
            </a:r>
            <a:r>
              <a:rPr lang="fr-FR" sz="1800" dirty="0">
                <a:solidFill>
                  <a:schemeClr val="bg1"/>
                </a:solidFill>
              </a:rPr>
              <a:t>1: </a:t>
            </a:r>
            <a:r>
              <a:rPr lang="en-US" sz="1800" dirty="0">
                <a:solidFill>
                  <a:schemeClr val="bg1"/>
                </a:solidFill>
              </a:rPr>
              <a:t>Pass the product id, system should calculate the discounted price and return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actual and discounted price.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There are 2 types of SQL Script contains:-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Procedure - can have multiple return values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Function - always have one return value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3624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Table Function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598468" y="397148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598468" y="400654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Table Function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598468" y="350100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631357" y="899721"/>
            <a:ext cx="10564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A CDS table function is defined using the ABAP CDS statement DEFINE TABLE FUNCTION and can be used as the data source in Open SQL read statements.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Each CDS table function includes the following components: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 actual </a:t>
            </a:r>
            <a:r>
              <a:rPr lang="en-US" altLang="en-US" sz="1800" b="1" dirty="0">
                <a:solidFill>
                  <a:schemeClr val="bg1"/>
                </a:solidFill>
              </a:rPr>
              <a:t>CDS entity</a:t>
            </a:r>
            <a:r>
              <a:rPr lang="en-US" altLang="en-US" sz="1800" dirty="0">
                <a:solidFill>
                  <a:schemeClr val="bg1"/>
                </a:solidFill>
              </a:rPr>
              <a:t> of the table function that is generated in the ABAP Dictionary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 </a:t>
            </a:r>
            <a:r>
              <a:rPr lang="en-US" altLang="en-US" sz="1800" b="1" dirty="0">
                <a:solidFill>
                  <a:schemeClr val="bg1"/>
                </a:solidFill>
              </a:rPr>
              <a:t>CDS table function implementation</a:t>
            </a:r>
            <a:r>
              <a:rPr lang="en-US" altLang="en-US" sz="1800" dirty="0">
                <a:solidFill>
                  <a:schemeClr val="bg1"/>
                </a:solidFill>
              </a:rPr>
              <a:t> (ABAP class library)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2: return all the sales order no, amount (actual), discounted amount of sales orders]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50274"/>
            <a:ext cx="65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7" y="3645024"/>
            <a:ext cx="523671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617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service definition is a projection of the models and related behavior that you want to expose. In a service definition, you define the OData service to determine which CDS entities are part of the service. This service is then bound to a protocol and to either a UI technology or an A2X service by a service binding artifact. A service definition can be integrated in various protocols without any reimplementation.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1" y="2464489"/>
            <a:ext cx="5420581" cy="16845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3812" y="4824804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93812" y="4859868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/>
              </a:rPr>
              <a:t>Service Definition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93812" y="4354329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046999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1218882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33" y="-27384"/>
            <a:ext cx="12188825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01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89756" y="985720"/>
            <a:ext cx="8540223" cy="5323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 to this course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Development Tools – Eclipse and ADT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Business Application Studio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Difference between On-premise and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Type of offerings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is BTP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Using Eclipse Development Tool for ABAP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DB Tables using Eclipse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Load Sample Data to the demo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Introduction to CDS Views Basics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Introduction to CDS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AMDP with 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Table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Service Definition &amp; Service Binding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Introduction to SAP Business Application Studio</a:t>
            </a:r>
          </a:p>
        </p:txBody>
      </p:sp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Service Binding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service binding implements the protocol that is used for the OData service. It uses a service definition that projects the data models and their related behaviors to the service.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25" y="1718206"/>
            <a:ext cx="8813333" cy="45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440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BAS Introduction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 is a </a:t>
            </a:r>
            <a:r>
              <a:rPr lang="en-US" sz="1800" b="1" dirty="0">
                <a:solidFill>
                  <a:schemeClr val="bg1"/>
                </a:solidFill>
              </a:rPr>
              <a:t>new SAP Business Technology Platform (BTP) service</a:t>
            </a:r>
            <a:r>
              <a:rPr lang="en-US" sz="1800" dirty="0">
                <a:solidFill>
                  <a:schemeClr val="bg1"/>
                </a:solidFill>
              </a:rPr>
              <a:t> that offers a modern development environment tailored for efficient development of business applications for the SAP Intelligent Enterprise.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 provides a tailor-made development environment for various development scenarios, such as SAP Fiori, SAP S/4HANA extension, and Workflow. With each of these scenarios, you can create different types of applications.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These tools cover the end-to-end development cycle: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Clone an existing project with a Git client or create new project using templates.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Use editors for SAP-specific technologies.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Easily test your application on your dev space while consuming services from remote sources.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Build and deploy the application as a multitarget application (MTA).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128" name="Picture 8" descr="Martin Maruskin blog (something about SAP): Starting with SAP Business  Application Studio (BAS)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4696440"/>
            <a:ext cx="39814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9864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10929" y="21287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BAS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901328"/>
            <a:ext cx="6768752" cy="4840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512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Creating Fiori App on BAS Using Service on Top of CDS Model.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First Login Cloud Foundry ( cf login 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Select System ABAP Environment on SAP BTP.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0535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01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:a16="http://schemas.microsoft.com/office/drawing/2014/main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:a16="http://schemas.microsoft.com/office/drawing/2014/main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:a16="http://schemas.microsoft.com/office/drawing/2014/main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:a16="http://schemas.microsoft.com/office/drawing/2014/main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:a16="http://schemas.microsoft.com/office/drawing/2014/main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:a16="http://schemas.microsoft.com/office/drawing/2014/main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:a16="http://schemas.microsoft.com/office/drawing/2014/main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:a16="http://schemas.microsoft.com/office/drawing/2014/main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:a16="http://schemas.microsoft.com/office/drawing/2014/main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:a16="http://schemas.microsoft.com/office/drawing/2014/main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:a16="http://schemas.microsoft.com/office/drawing/2014/main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:a16="http://schemas.microsoft.com/office/drawing/2014/main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:a16="http://schemas.microsoft.com/office/drawing/2014/main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:a16="http://schemas.microsoft.com/office/drawing/2014/main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:a16="http://schemas.microsoft.com/office/drawing/2014/main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:a16="http://schemas.microsoft.com/office/drawing/2014/main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:a16="http://schemas.microsoft.com/office/drawing/2014/main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:a16="http://schemas.microsoft.com/office/drawing/2014/main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:a16="http://schemas.microsoft.com/office/drawing/2014/main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:a16="http://schemas.microsoft.com/office/drawing/2014/main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:a16="http://schemas.microsoft.com/office/drawing/2014/main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:a16="http://schemas.microsoft.com/office/drawing/2014/main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:a16="http://schemas.microsoft.com/office/drawing/2014/main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:a16="http://schemas.microsoft.com/office/drawing/2014/main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:a16="http://schemas.microsoft.com/office/drawing/2014/main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:a16="http://schemas.microsoft.com/office/drawing/2014/main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:a16="http://schemas.microsoft.com/office/drawing/2014/main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:a16="http://schemas.microsoft.com/office/drawing/2014/main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:a16="http://schemas.microsoft.com/office/drawing/2014/main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:a16="http://schemas.microsoft.com/office/drawing/2014/main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:a16="http://schemas.microsoft.com/office/drawing/2014/main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:a16="http://schemas.microsoft.com/office/drawing/2014/main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:a16="http://schemas.microsoft.com/office/drawing/2014/main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:a16="http://schemas.microsoft.com/office/drawing/2014/main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:a16="http://schemas.microsoft.com/office/drawing/2014/main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:a16="http://schemas.microsoft.com/office/drawing/2014/main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:a16="http://schemas.microsoft.com/office/drawing/2014/main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:a16="http://schemas.microsoft.com/office/drawing/2014/main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:a16="http://schemas.microsoft.com/office/drawing/2014/main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:a16="http://schemas.microsoft.com/office/drawing/2014/main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:a16="http://schemas.microsoft.com/office/drawing/2014/main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:a16="http://schemas.microsoft.com/office/drawing/2014/main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:a16="http://schemas.microsoft.com/office/drawing/2014/main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:a16="http://schemas.microsoft.com/office/drawing/2014/main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:a16="http://schemas.microsoft.com/office/drawing/2014/main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:a16="http://schemas.microsoft.com/office/drawing/2014/main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:a16="http://schemas.microsoft.com/office/drawing/2014/main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:a16="http://schemas.microsoft.com/office/drawing/2014/main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:a16="http://schemas.microsoft.com/office/drawing/2014/main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:a16="http://schemas.microsoft.com/office/drawing/2014/main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:a16="http://schemas.microsoft.com/office/drawing/2014/main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:a16="http://schemas.microsoft.com/office/drawing/2014/main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:a16="http://schemas.microsoft.com/office/drawing/2014/main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:a16="http://schemas.microsoft.com/office/drawing/2014/main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:a16="http://schemas.microsoft.com/office/drawing/2014/main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:a16="http://schemas.microsoft.com/office/drawing/2014/main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:a16="http://schemas.microsoft.com/office/drawing/2014/main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:a16="http://schemas.microsoft.com/office/drawing/2014/main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:a16="http://schemas.microsoft.com/office/drawing/2014/main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:a16="http://schemas.microsoft.com/office/drawing/2014/main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:a16="http://schemas.microsoft.com/office/drawing/2014/main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:a16="http://schemas.microsoft.com/office/drawing/2014/main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:a16="http://schemas.microsoft.com/office/drawing/2014/main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:a16="http://schemas.microsoft.com/office/drawing/2014/main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:a16="http://schemas.microsoft.com/office/drawing/2014/main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:a16="http://schemas.microsoft.com/office/drawing/2014/main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:a16="http://schemas.microsoft.com/office/drawing/2014/main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:a16="http://schemas.microsoft.com/office/drawing/2014/main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:a16="http://schemas.microsoft.com/office/drawing/2014/main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:a16="http://schemas.microsoft.com/office/drawing/2014/main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:a16="http://schemas.microsoft.com/office/drawing/2014/main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:a16="http://schemas.microsoft.com/office/drawing/2014/main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:a16="http://schemas.microsoft.com/office/drawing/2014/main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:a16="http://schemas.microsoft.com/office/drawing/2014/main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:a16="http://schemas.microsoft.com/office/drawing/2014/main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:a16="http://schemas.microsoft.com/office/drawing/2014/main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:a16="http://schemas.microsoft.com/office/drawing/2014/main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:a16="http://schemas.microsoft.com/office/drawing/2014/main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:a16="http://schemas.microsoft.com/office/drawing/2014/main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:a16="http://schemas.microsoft.com/office/drawing/2014/main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:a16="http://schemas.microsoft.com/office/drawing/2014/main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:a16="http://schemas.microsoft.com/office/drawing/2014/main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:a16="http://schemas.microsoft.com/office/drawing/2014/main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:a16="http://schemas.microsoft.com/office/drawing/2014/main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:a16="http://schemas.microsoft.com/office/drawing/2014/main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:a16="http://schemas.microsoft.com/office/drawing/2014/main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:a16="http://schemas.microsoft.com/office/drawing/2014/main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:a16="http://schemas.microsoft.com/office/drawing/2014/main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:a16="http://schemas.microsoft.com/office/drawing/2014/main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:a16="http://schemas.microsoft.com/office/drawing/2014/main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:a16="http://schemas.microsoft.com/office/drawing/2014/main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:a16="http://schemas.microsoft.com/office/drawing/2014/main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:a16="http://schemas.microsoft.com/office/drawing/2014/main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:a16="http://schemas.microsoft.com/office/drawing/2014/main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:a16="http://schemas.microsoft.com/office/drawing/2014/main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:a16="http://schemas.microsoft.com/office/drawing/2014/main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:a16="http://schemas.microsoft.com/office/drawing/2014/main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:a16="http://schemas.microsoft.com/office/drawing/2014/main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:a16="http://schemas.microsoft.com/office/drawing/2014/main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:a16="http://schemas.microsoft.com/office/drawing/2014/main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:a16="http://schemas.microsoft.com/office/drawing/2014/main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:a16="http://schemas.microsoft.com/office/drawing/2014/main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:a16="http://schemas.microsoft.com/office/drawing/2014/main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:a16="http://schemas.microsoft.com/office/drawing/2014/main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:a16="http://schemas.microsoft.com/office/drawing/2014/main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:a16="http://schemas.microsoft.com/office/drawing/2014/main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:a16="http://schemas.microsoft.com/office/drawing/2014/main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:a16="http://schemas.microsoft.com/office/drawing/2014/main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:a16="http://schemas.microsoft.com/office/drawing/2014/main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:a16="http://schemas.microsoft.com/office/drawing/2014/main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:a16="http://schemas.microsoft.com/office/drawing/2014/main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:a16="http://schemas.microsoft.com/office/drawing/2014/main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:a16="http://schemas.microsoft.com/office/drawing/2014/main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:a16="http://schemas.microsoft.com/office/drawing/2014/main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:a16="http://schemas.microsoft.com/office/drawing/2014/main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:a16="http://schemas.microsoft.com/office/drawing/2014/main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:a16="http://schemas.microsoft.com/office/drawing/2014/main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:a16="http://schemas.microsoft.com/office/drawing/2014/main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:a16="http://schemas.microsoft.com/office/drawing/2014/main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:a16="http://schemas.microsoft.com/office/drawing/2014/main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:a16="http://schemas.microsoft.com/office/drawing/2014/main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:a16="http://schemas.microsoft.com/office/drawing/2014/main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:a16="http://schemas.microsoft.com/office/drawing/2014/main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:a16="http://schemas.microsoft.com/office/drawing/2014/main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:a16="http://schemas.microsoft.com/office/drawing/2014/main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:a16="http://schemas.microsoft.com/office/drawing/2014/main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:a16="http://schemas.microsoft.com/office/drawing/2014/main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:a16="http://schemas.microsoft.com/office/drawing/2014/main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:a16="http://schemas.microsoft.com/office/drawing/2014/main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:a16="http://schemas.microsoft.com/office/drawing/2014/main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:a16="http://schemas.microsoft.com/office/drawing/2014/main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:a16="http://schemas.microsoft.com/office/drawing/2014/main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:a16="http://schemas.microsoft.com/office/drawing/2014/main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:a16="http://schemas.microsoft.com/office/drawing/2014/main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:a16="http://schemas.microsoft.com/office/drawing/2014/main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:a16="http://schemas.microsoft.com/office/drawing/2014/main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:a16="http://schemas.microsoft.com/office/drawing/2014/main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:a16="http://schemas.microsoft.com/office/drawing/2014/main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:a16="http://schemas.microsoft.com/office/drawing/2014/main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:a16="http://schemas.microsoft.com/office/drawing/2014/main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:a16="http://schemas.microsoft.com/office/drawing/2014/main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:a16="http://schemas.microsoft.com/office/drawing/2014/main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:a16="http://schemas.microsoft.com/office/drawing/2014/main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:a16="http://schemas.microsoft.com/office/drawing/2014/main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:a16="http://schemas.microsoft.com/office/drawing/2014/main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:a16="http://schemas.microsoft.com/office/drawing/2014/main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:a16="http://schemas.microsoft.com/office/drawing/2014/main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:a16="http://schemas.microsoft.com/office/drawing/2014/main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:a16="http://schemas.microsoft.com/office/drawing/2014/main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:a16="http://schemas.microsoft.com/office/drawing/2014/main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:a16="http://schemas.microsoft.com/office/drawing/2014/main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:a16="http://schemas.microsoft.com/office/drawing/2014/main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:a16="http://schemas.microsoft.com/office/drawing/2014/main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:a16="http://schemas.microsoft.com/office/drawing/2014/main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:a16="http://schemas.microsoft.com/office/drawing/2014/main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:a16="http://schemas.microsoft.com/office/drawing/2014/main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:a16="http://schemas.microsoft.com/office/drawing/2014/main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:a16="http://schemas.microsoft.com/office/drawing/2014/main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:a16="http://schemas.microsoft.com/office/drawing/2014/main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:a16="http://schemas.microsoft.com/office/drawing/2014/main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:a16="http://schemas.microsoft.com/office/drawing/2014/main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:a16="http://schemas.microsoft.com/office/drawing/2014/main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:a16="http://schemas.microsoft.com/office/drawing/2014/main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:a16="http://schemas.microsoft.com/office/drawing/2014/main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:a16="http://schemas.microsoft.com/office/drawing/2014/main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:a16="http://schemas.microsoft.com/office/drawing/2014/main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:a16="http://schemas.microsoft.com/office/drawing/2014/main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:a16="http://schemas.microsoft.com/office/drawing/2014/main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:a16="http://schemas.microsoft.com/office/drawing/2014/main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:a16="http://schemas.microsoft.com/office/drawing/2014/main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:a16="http://schemas.microsoft.com/office/drawing/2014/main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:a16="http://schemas.microsoft.com/office/drawing/2014/main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:a16="http://schemas.microsoft.com/office/drawing/2014/main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:a16="http://schemas.microsoft.com/office/drawing/2014/main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:a16="http://schemas.microsoft.com/office/drawing/2014/main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:a16="http://schemas.microsoft.com/office/drawing/2014/main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:a16="http://schemas.microsoft.com/office/drawing/2014/main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:a16="http://schemas.microsoft.com/office/drawing/2014/main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:a16="http://schemas.microsoft.com/office/drawing/2014/main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:a16="http://schemas.microsoft.com/office/drawing/2014/main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:a16="http://schemas.microsoft.com/office/drawing/2014/main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:a16="http://schemas.microsoft.com/office/drawing/2014/main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:a16="http://schemas.microsoft.com/office/drawing/2014/main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:a16="http://schemas.microsoft.com/office/drawing/2014/main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:a16="http://schemas.microsoft.com/office/drawing/2014/main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:a16="http://schemas.microsoft.com/office/drawing/2014/main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:a16="http://schemas.microsoft.com/office/drawing/2014/main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:a16="http://schemas.microsoft.com/office/drawing/2014/main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:a16="http://schemas.microsoft.com/office/drawing/2014/main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:a16="http://schemas.microsoft.com/office/drawing/2014/main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:a16="http://schemas.microsoft.com/office/drawing/2014/main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:a16="http://schemas.microsoft.com/office/drawing/2014/main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:a16="http://schemas.microsoft.com/office/drawing/2014/main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:a16="http://schemas.microsoft.com/office/drawing/2014/main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:a16="http://schemas.microsoft.com/office/drawing/2014/main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:a16="http://schemas.microsoft.com/office/drawing/2014/main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:a16="http://schemas.microsoft.com/office/drawing/2014/main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:a16="http://schemas.microsoft.com/office/drawing/2014/main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:a16="http://schemas.microsoft.com/office/drawing/2014/main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:a16="http://schemas.microsoft.com/office/drawing/2014/main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:a16="http://schemas.microsoft.com/office/drawing/2014/main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:a16="http://schemas.microsoft.com/office/drawing/2014/main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:a16="http://schemas.microsoft.com/office/drawing/2014/main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:a16="http://schemas.microsoft.com/office/drawing/2014/main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:a16="http://schemas.microsoft.com/office/drawing/2014/main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:a16="http://schemas.microsoft.com/office/drawing/2014/main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:a16="http://schemas.microsoft.com/office/drawing/2014/main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:a16="http://schemas.microsoft.com/office/drawing/2014/main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:a16="http://schemas.microsoft.com/office/drawing/2014/main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:a16="http://schemas.microsoft.com/office/drawing/2014/main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:a16="http://schemas.microsoft.com/office/drawing/2014/main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:a16="http://schemas.microsoft.com/office/drawing/2014/main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:a16="http://schemas.microsoft.com/office/drawing/2014/main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:a16="http://schemas.microsoft.com/office/drawing/2014/main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:a16="http://schemas.microsoft.com/office/drawing/2014/main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:a16="http://schemas.microsoft.com/office/drawing/2014/main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:a16="http://schemas.microsoft.com/office/drawing/2014/main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:a16="http://schemas.microsoft.com/office/drawing/2014/main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:a16="http://schemas.microsoft.com/office/drawing/2014/main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:a16="http://schemas.microsoft.com/office/drawing/2014/main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:a16="http://schemas.microsoft.com/office/drawing/2014/main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:a16="http://schemas.microsoft.com/office/drawing/2014/main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:a16="http://schemas.microsoft.com/office/drawing/2014/main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:a16="http://schemas.microsoft.com/office/drawing/2014/main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:a16="http://schemas.microsoft.com/office/drawing/2014/main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:a16="http://schemas.microsoft.com/office/drawing/2014/main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:a16="http://schemas.microsoft.com/office/drawing/2014/main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:a16="http://schemas.microsoft.com/office/drawing/2014/main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:a16="http://schemas.microsoft.com/office/drawing/2014/main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9B74C1C0-D84B-45AC-9C15-DF818A859DCF}"/>
              </a:ext>
            </a:extLst>
          </p:cNvPr>
          <p:cNvSpPr txBox="1"/>
          <p:nvPr/>
        </p:nvSpPr>
        <p:spPr>
          <a:xfrm>
            <a:off x="8028038" y="3331600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S/4HANA Embedded Analytics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5FEEF95A-6B5A-4EC8-886F-E65DB330ABED}"/>
              </a:ext>
            </a:extLst>
          </p:cNvPr>
          <p:cNvSpPr txBox="1"/>
          <p:nvPr/>
        </p:nvSpPr>
        <p:spPr>
          <a:xfrm>
            <a:off x="8028038" y="2975814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9E0E5AB-A0AA-46F1-B2DF-3C5EAB7EC047}"/>
              </a:ext>
            </a:extLst>
          </p:cNvPr>
          <p:cNvSpPr txBox="1"/>
          <p:nvPr/>
        </p:nvSpPr>
        <p:spPr>
          <a:xfrm>
            <a:off x="1509247" y="2629955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RAP development on S/4HANA with Fiori Apps using Annotations and Elements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5825582-1E8F-4F76-A6EC-A0FF00A528F5}"/>
              </a:ext>
            </a:extLst>
          </p:cNvPr>
          <p:cNvSpPr txBox="1"/>
          <p:nvPr/>
        </p:nvSpPr>
        <p:spPr>
          <a:xfrm>
            <a:off x="1509247" y="2274169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11C78B7-8248-444B-B5D4-043455EC267A}"/>
              </a:ext>
            </a:extLst>
          </p:cNvPr>
          <p:cNvSpPr txBox="1"/>
          <p:nvPr/>
        </p:nvSpPr>
        <p:spPr>
          <a:xfrm>
            <a:off x="1441242" y="411674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JS and SAP UI5 tooling with VS Code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FD98F36-F6BB-473D-BB67-2CF36844AAB0}"/>
              </a:ext>
            </a:extLst>
          </p:cNvPr>
          <p:cNvSpPr txBox="1"/>
          <p:nvPr/>
        </p:nvSpPr>
        <p:spPr>
          <a:xfrm>
            <a:off x="1441242" y="376095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Phase 4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6644" y="2522659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3196183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397753" y="402940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60833" y="-8799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to expect ?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741E455-A23A-4BC3-A474-9AE52E756F14}"/>
              </a:ext>
            </a:extLst>
          </p:cNvPr>
          <p:cNvCxnSpPr>
            <a:cxnSpLocks/>
          </p:cNvCxnSpPr>
          <p:nvPr/>
        </p:nvCxnSpPr>
        <p:spPr>
          <a:xfrm>
            <a:off x="6248150" y="206769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C40A2AC3-CE20-4D36-AB9D-1378BEDA6CD0}"/>
              </a:ext>
            </a:extLst>
          </p:cNvPr>
          <p:cNvSpPr txBox="1"/>
          <p:nvPr/>
        </p:nvSpPr>
        <p:spPr>
          <a:xfrm>
            <a:off x="8009284" y="1170466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459C0BE-E9F9-40BB-AFF8-A0631D799449}"/>
              </a:ext>
            </a:extLst>
          </p:cNvPr>
          <p:cNvSpPr txBox="1"/>
          <p:nvPr/>
        </p:nvSpPr>
        <p:spPr>
          <a:xfrm>
            <a:off x="8028038" y="1581341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the basics of CDS to advance concepts and understand the RAP</a:t>
            </a:r>
          </a:p>
        </p:txBody>
      </p:sp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Pre-requisite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1C284F-5EAE-4282-8A1D-E4D3F3711EED}"/>
              </a:ext>
            </a:extLst>
          </p:cNvPr>
          <p:cNvGrpSpPr/>
          <p:nvPr/>
        </p:nvGrpSpPr>
        <p:grpSpPr>
          <a:xfrm>
            <a:off x="1053852" y="1577597"/>
            <a:ext cx="4776544" cy="4512036"/>
            <a:chOff x="1207675" y="1387446"/>
            <a:chExt cx="5089216" cy="48073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3AF6AB-DD37-4AE6-93E7-496AB27461FF}"/>
                </a:ext>
              </a:extLst>
            </p:cNvPr>
            <p:cNvSpPr/>
            <p:nvPr/>
          </p:nvSpPr>
          <p:spPr>
            <a:xfrm>
              <a:off x="2833926" y="2793456"/>
              <a:ext cx="1028283" cy="102828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216E6F-558B-4A7F-AD2F-E077998BE062}"/>
                </a:ext>
              </a:extLst>
            </p:cNvPr>
            <p:cNvSpPr/>
            <p:nvPr/>
          </p:nvSpPr>
          <p:spPr>
            <a:xfrm>
              <a:off x="3852549" y="2793456"/>
              <a:ext cx="1028283" cy="10282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62C2AB-D431-4790-8003-1CA5046F8CAF}"/>
                </a:ext>
              </a:extLst>
            </p:cNvPr>
            <p:cNvSpPr/>
            <p:nvPr/>
          </p:nvSpPr>
          <p:spPr>
            <a:xfrm>
              <a:off x="2833926" y="3835387"/>
              <a:ext cx="1028283" cy="102828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C6AFDC-5B31-424D-9E2F-2D87BF0A22AB}"/>
                </a:ext>
              </a:extLst>
            </p:cNvPr>
            <p:cNvSpPr/>
            <p:nvPr/>
          </p:nvSpPr>
          <p:spPr>
            <a:xfrm>
              <a:off x="3852549" y="3835387"/>
              <a:ext cx="1028283" cy="102828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CFABC0A-8912-4CDA-809E-B58CAB10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1387446"/>
              <a:ext cx="1758482" cy="1694207"/>
            </a:xfrm>
            <a:custGeom>
              <a:avLst/>
              <a:gdLst>
                <a:gd name="T0" fmla="*/ 2134 w 2134"/>
                <a:gd name="T1" fmla="*/ 0 h 2056"/>
                <a:gd name="T2" fmla="*/ 2081 w 2134"/>
                <a:gd name="T3" fmla="*/ 2056 h 2056"/>
                <a:gd name="T4" fmla="*/ 0 w 2134"/>
                <a:gd name="T5" fmla="*/ 2056 h 2056"/>
                <a:gd name="T6" fmla="*/ 141 w 2134"/>
                <a:gd name="T7" fmla="*/ 217 h 2056"/>
                <a:gd name="T8" fmla="*/ 2134 w 2134"/>
                <a:gd name="T9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4" h="2056">
                  <a:moveTo>
                    <a:pt x="2134" y="0"/>
                  </a:moveTo>
                  <a:lnTo>
                    <a:pt x="2081" y="2056"/>
                  </a:lnTo>
                  <a:lnTo>
                    <a:pt x="0" y="2056"/>
                  </a:lnTo>
                  <a:lnTo>
                    <a:pt x="141" y="217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BEB2CC6-3A0D-4278-A944-4BB5B7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484" y="1387446"/>
              <a:ext cx="580942" cy="2113639"/>
            </a:xfrm>
            <a:custGeom>
              <a:avLst/>
              <a:gdLst>
                <a:gd name="T0" fmla="*/ 53 w 705"/>
                <a:gd name="T1" fmla="*/ 0 h 2565"/>
                <a:gd name="T2" fmla="*/ 705 w 705"/>
                <a:gd name="T3" fmla="*/ 2099 h 2565"/>
                <a:gd name="T4" fmla="*/ 705 w 705"/>
                <a:gd name="T5" fmla="*/ 2565 h 2565"/>
                <a:gd name="T6" fmla="*/ 0 w 705"/>
                <a:gd name="T7" fmla="*/ 2056 h 2565"/>
                <a:gd name="T8" fmla="*/ 53 w 705"/>
                <a:gd name="T9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565">
                  <a:moveTo>
                    <a:pt x="53" y="0"/>
                  </a:moveTo>
                  <a:lnTo>
                    <a:pt x="705" y="2099"/>
                  </a:lnTo>
                  <a:lnTo>
                    <a:pt x="705" y="2565"/>
                  </a:lnTo>
                  <a:lnTo>
                    <a:pt x="0" y="205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B7482D4-610B-4C9E-BE5C-22FB35CE5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3081653"/>
              <a:ext cx="2295751" cy="419432"/>
            </a:xfrm>
            <a:custGeom>
              <a:avLst/>
              <a:gdLst>
                <a:gd name="T0" fmla="*/ 0 w 2786"/>
                <a:gd name="T1" fmla="*/ 0 h 509"/>
                <a:gd name="T2" fmla="*/ 2081 w 2786"/>
                <a:gd name="T3" fmla="*/ 0 h 509"/>
                <a:gd name="T4" fmla="*/ 2786 w 2786"/>
                <a:gd name="T5" fmla="*/ 509 h 509"/>
                <a:gd name="T6" fmla="*/ 2433 w 2786"/>
                <a:gd name="T7" fmla="*/ 509 h 509"/>
                <a:gd name="T8" fmla="*/ 0 w 2786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509">
                  <a:moveTo>
                    <a:pt x="0" y="0"/>
                  </a:moveTo>
                  <a:lnTo>
                    <a:pt x="2081" y="0"/>
                  </a:lnTo>
                  <a:lnTo>
                    <a:pt x="2786" y="509"/>
                  </a:lnTo>
                  <a:lnTo>
                    <a:pt x="2433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0C8E9D6-6A4A-40C0-B3F2-AE5BCF0A1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717" y="1851375"/>
              <a:ext cx="1142107" cy="1105849"/>
            </a:xfrm>
            <a:custGeom>
              <a:avLst/>
              <a:gdLst>
                <a:gd name="T0" fmla="*/ 0 w 1386"/>
                <a:gd name="T1" fmla="*/ 0 h 1342"/>
                <a:gd name="T2" fmla="*/ 1311 w 1386"/>
                <a:gd name="T3" fmla="*/ 109 h 1342"/>
                <a:gd name="T4" fmla="*/ 1386 w 1386"/>
                <a:gd name="T5" fmla="*/ 1342 h 1342"/>
                <a:gd name="T6" fmla="*/ 0 w 1386"/>
                <a:gd name="T7" fmla="*/ 1342 h 1342"/>
                <a:gd name="T8" fmla="*/ 0 w 1386"/>
                <a:gd name="T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1342">
                  <a:moveTo>
                    <a:pt x="0" y="0"/>
                  </a:moveTo>
                  <a:lnTo>
                    <a:pt x="1311" y="109"/>
                  </a:lnTo>
                  <a:lnTo>
                    <a:pt x="1386" y="1342"/>
                  </a:lnTo>
                  <a:lnTo>
                    <a:pt x="0" y="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A23887C-757E-4BCF-BCD3-6894BFB7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1851375"/>
              <a:ext cx="660873" cy="1649709"/>
            </a:xfrm>
            <a:custGeom>
              <a:avLst/>
              <a:gdLst>
                <a:gd name="T0" fmla="*/ 802 w 802"/>
                <a:gd name="T1" fmla="*/ 0 h 2002"/>
                <a:gd name="T2" fmla="*/ 802 w 802"/>
                <a:gd name="T3" fmla="*/ 1342 h 2002"/>
                <a:gd name="T4" fmla="*/ 0 w 802"/>
                <a:gd name="T5" fmla="*/ 2002 h 2002"/>
                <a:gd name="T6" fmla="*/ 0 w 802"/>
                <a:gd name="T7" fmla="*/ 1634 h 2002"/>
                <a:gd name="T8" fmla="*/ 802 w 802"/>
                <a:gd name="T9" fmla="*/ 0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2002">
                  <a:moveTo>
                    <a:pt x="802" y="0"/>
                  </a:moveTo>
                  <a:lnTo>
                    <a:pt x="802" y="1342"/>
                  </a:lnTo>
                  <a:lnTo>
                    <a:pt x="0" y="2002"/>
                  </a:lnTo>
                  <a:lnTo>
                    <a:pt x="0" y="163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637C225-D55D-4C6A-87B4-853CBCF28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2957224"/>
              <a:ext cx="1802980" cy="543860"/>
            </a:xfrm>
            <a:custGeom>
              <a:avLst/>
              <a:gdLst>
                <a:gd name="T0" fmla="*/ 802 w 2188"/>
                <a:gd name="T1" fmla="*/ 0 h 660"/>
                <a:gd name="T2" fmla="*/ 2188 w 2188"/>
                <a:gd name="T3" fmla="*/ 0 h 660"/>
                <a:gd name="T4" fmla="*/ 358 w 2188"/>
                <a:gd name="T5" fmla="*/ 660 h 660"/>
                <a:gd name="T6" fmla="*/ 0 w 2188"/>
                <a:gd name="T7" fmla="*/ 660 h 660"/>
                <a:gd name="T8" fmla="*/ 802 w 2188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8" h="660">
                  <a:moveTo>
                    <a:pt x="802" y="0"/>
                  </a:moveTo>
                  <a:lnTo>
                    <a:pt x="2188" y="0"/>
                  </a:lnTo>
                  <a:lnTo>
                    <a:pt x="358" y="660"/>
                  </a:lnTo>
                  <a:lnTo>
                    <a:pt x="0" y="66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E40951C-B4D0-4923-864D-1899D0E4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410814"/>
              <a:ext cx="927859" cy="881713"/>
            </a:xfrm>
            <a:custGeom>
              <a:avLst/>
              <a:gdLst>
                <a:gd name="T0" fmla="*/ 0 w 1126"/>
                <a:gd name="T1" fmla="*/ 0 h 1070"/>
                <a:gd name="T2" fmla="*/ 1126 w 1126"/>
                <a:gd name="T3" fmla="*/ 0 h 1070"/>
                <a:gd name="T4" fmla="*/ 1126 w 1126"/>
                <a:gd name="T5" fmla="*/ 1070 h 1070"/>
                <a:gd name="T6" fmla="*/ 0 w 1126"/>
                <a:gd name="T7" fmla="*/ 1027 h 1070"/>
                <a:gd name="T8" fmla="*/ 0 w 1126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1070">
                  <a:moveTo>
                    <a:pt x="0" y="0"/>
                  </a:moveTo>
                  <a:lnTo>
                    <a:pt x="1126" y="0"/>
                  </a:lnTo>
                  <a:lnTo>
                    <a:pt x="1126" y="1070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ACAFF43C-5E4B-40BE-AB74-1303888E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75" y="4178437"/>
              <a:ext cx="402951" cy="1114089"/>
            </a:xfrm>
            <a:custGeom>
              <a:avLst/>
              <a:gdLst>
                <a:gd name="T0" fmla="*/ 489 w 489"/>
                <a:gd name="T1" fmla="*/ 0 h 1352"/>
                <a:gd name="T2" fmla="*/ 489 w 489"/>
                <a:gd name="T3" fmla="*/ 380 h 1352"/>
                <a:gd name="T4" fmla="*/ 0 w 489"/>
                <a:gd name="T5" fmla="*/ 1352 h 1352"/>
                <a:gd name="T6" fmla="*/ 0 w 489"/>
                <a:gd name="T7" fmla="*/ 282 h 1352"/>
                <a:gd name="T8" fmla="*/ 489 w 489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1352">
                  <a:moveTo>
                    <a:pt x="489" y="0"/>
                  </a:moveTo>
                  <a:lnTo>
                    <a:pt x="489" y="380"/>
                  </a:lnTo>
                  <a:lnTo>
                    <a:pt x="0" y="1352"/>
                  </a:lnTo>
                  <a:lnTo>
                    <a:pt x="0" y="28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1F8B4A1-8840-42C2-B43C-28E23E9B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178437"/>
              <a:ext cx="1330810" cy="232377"/>
            </a:xfrm>
            <a:custGeom>
              <a:avLst/>
              <a:gdLst>
                <a:gd name="T0" fmla="*/ 1214 w 1615"/>
                <a:gd name="T1" fmla="*/ 0 h 282"/>
                <a:gd name="T2" fmla="*/ 1615 w 1615"/>
                <a:gd name="T3" fmla="*/ 0 h 282"/>
                <a:gd name="T4" fmla="*/ 1126 w 1615"/>
                <a:gd name="T5" fmla="*/ 282 h 282"/>
                <a:gd name="T6" fmla="*/ 0 w 1615"/>
                <a:gd name="T7" fmla="*/ 282 h 282"/>
                <a:gd name="T8" fmla="*/ 1214 w 1615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282">
                  <a:moveTo>
                    <a:pt x="1214" y="0"/>
                  </a:moveTo>
                  <a:lnTo>
                    <a:pt x="1615" y="0"/>
                  </a:lnTo>
                  <a:lnTo>
                    <a:pt x="1126" y="282"/>
                  </a:lnTo>
                  <a:lnTo>
                    <a:pt x="0" y="28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C06BF78-13F2-4521-A13A-509659D8D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80" y="4472616"/>
              <a:ext cx="1776611" cy="1722224"/>
            </a:xfrm>
            <a:custGeom>
              <a:avLst/>
              <a:gdLst>
                <a:gd name="T0" fmla="*/ 2156 w 2156"/>
                <a:gd name="T1" fmla="*/ 0 h 2090"/>
                <a:gd name="T2" fmla="*/ 1973 w 2156"/>
                <a:gd name="T3" fmla="*/ 1851 h 2090"/>
                <a:gd name="T4" fmla="*/ 0 w 2156"/>
                <a:gd name="T5" fmla="*/ 2090 h 2090"/>
                <a:gd name="T6" fmla="*/ 0 w 2156"/>
                <a:gd name="T7" fmla="*/ 54 h 2090"/>
                <a:gd name="T8" fmla="*/ 2156 w 2156"/>
                <a:gd name="T9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6" h="2090">
                  <a:moveTo>
                    <a:pt x="2156" y="0"/>
                  </a:moveTo>
                  <a:lnTo>
                    <a:pt x="1973" y="1851"/>
                  </a:lnTo>
                  <a:lnTo>
                    <a:pt x="0" y="2090"/>
                  </a:lnTo>
                  <a:lnTo>
                    <a:pt x="0" y="5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D6CEBF7-B412-41EB-9D00-75D54332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2160610" cy="338677"/>
            </a:xfrm>
            <a:custGeom>
              <a:avLst/>
              <a:gdLst>
                <a:gd name="T0" fmla="*/ 0 w 2622"/>
                <a:gd name="T1" fmla="*/ 0 h 411"/>
                <a:gd name="T2" fmla="*/ 564 w 2622"/>
                <a:gd name="T3" fmla="*/ 0 h 411"/>
                <a:gd name="T4" fmla="*/ 2622 w 2622"/>
                <a:gd name="T5" fmla="*/ 357 h 411"/>
                <a:gd name="T6" fmla="*/ 466 w 2622"/>
                <a:gd name="T7" fmla="*/ 411 h 411"/>
                <a:gd name="T8" fmla="*/ 0 w 262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2" h="411">
                  <a:moveTo>
                    <a:pt x="0" y="0"/>
                  </a:moveTo>
                  <a:lnTo>
                    <a:pt x="564" y="0"/>
                  </a:lnTo>
                  <a:lnTo>
                    <a:pt x="2622" y="357"/>
                  </a:lnTo>
                  <a:lnTo>
                    <a:pt x="46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5EA0FDC-B740-4687-974C-B436C30C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383998" cy="2016403"/>
            </a:xfrm>
            <a:custGeom>
              <a:avLst/>
              <a:gdLst>
                <a:gd name="T0" fmla="*/ 0 w 466"/>
                <a:gd name="T1" fmla="*/ 0 h 2447"/>
                <a:gd name="T2" fmla="*/ 466 w 466"/>
                <a:gd name="T3" fmla="*/ 411 h 2447"/>
                <a:gd name="T4" fmla="*/ 466 w 466"/>
                <a:gd name="T5" fmla="*/ 2447 h 2447"/>
                <a:gd name="T6" fmla="*/ 0 w 466"/>
                <a:gd name="T7" fmla="*/ 357 h 2447"/>
                <a:gd name="T8" fmla="*/ 0 w 466"/>
                <a:gd name="T9" fmla="*/ 0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447">
                  <a:moveTo>
                    <a:pt x="0" y="0"/>
                  </a:moveTo>
                  <a:lnTo>
                    <a:pt x="466" y="411"/>
                  </a:lnTo>
                  <a:lnTo>
                    <a:pt x="466" y="244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A5084-05EF-450D-AB03-284B20ABC970}"/>
              </a:ext>
            </a:extLst>
          </p:cNvPr>
          <p:cNvGrpSpPr/>
          <p:nvPr/>
        </p:nvGrpSpPr>
        <p:grpSpPr>
          <a:xfrm>
            <a:off x="7450244" y="1382692"/>
            <a:ext cx="4392488" cy="789922"/>
            <a:chOff x="8038628" y="1744785"/>
            <a:chExt cx="3456384" cy="7899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AD5BEE-C5BC-4602-8ADE-49A6ADA15917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03F030-94A8-40D2-B51D-F0E20B74664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Experience on S/4HANA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C7837175-7202-45EF-98B1-BBE41B702488}"/>
              </a:ext>
            </a:extLst>
          </p:cNvPr>
          <p:cNvSpPr/>
          <p:nvPr/>
        </p:nvSpPr>
        <p:spPr>
          <a:xfrm>
            <a:off x="6514140" y="2638871"/>
            <a:ext cx="707020" cy="707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89B6E0-D95D-4745-827A-3E1F79253FC9}"/>
              </a:ext>
            </a:extLst>
          </p:cNvPr>
          <p:cNvGrpSpPr/>
          <p:nvPr/>
        </p:nvGrpSpPr>
        <p:grpSpPr>
          <a:xfrm>
            <a:off x="7450244" y="2607512"/>
            <a:ext cx="3888432" cy="789922"/>
            <a:chOff x="8038628" y="1744785"/>
            <a:chExt cx="3456384" cy="7899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898C5C-CF77-4F49-8803-DB67C33017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C32AEE-0CB8-4324-A3E6-74A48EF5B0DF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UI5 and Fiori Development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C4BE5EE-76A3-4B6A-A43E-9DD7E4B36ECD}"/>
              </a:ext>
            </a:extLst>
          </p:cNvPr>
          <p:cNvSpPr/>
          <p:nvPr/>
        </p:nvSpPr>
        <p:spPr>
          <a:xfrm>
            <a:off x="6514140" y="3854774"/>
            <a:ext cx="707020" cy="7070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1C7B7E-D3EB-4DCB-A36E-4FC87CB178E3}"/>
              </a:ext>
            </a:extLst>
          </p:cNvPr>
          <p:cNvGrpSpPr/>
          <p:nvPr/>
        </p:nvGrpSpPr>
        <p:grpSpPr>
          <a:xfrm>
            <a:off x="7450244" y="3832332"/>
            <a:ext cx="3888432" cy="789922"/>
            <a:chOff x="8038628" y="1744785"/>
            <a:chExt cx="3456384" cy="7899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82F6243-3D7D-41FE-8173-AD16ECDAF6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Good programming skills on ABAP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A4222A-43C7-4407-82E8-88C60DE5848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Strong Programming Skills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09DB7B32-D56F-4B3F-B6FE-7BCBBC37DBDE}"/>
              </a:ext>
            </a:extLst>
          </p:cNvPr>
          <p:cNvSpPr/>
          <p:nvPr/>
        </p:nvSpPr>
        <p:spPr>
          <a:xfrm>
            <a:off x="6514062" y="5141444"/>
            <a:ext cx="707020" cy="707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CD0873-1DB3-4124-8B94-89F449D981FB}"/>
              </a:ext>
            </a:extLst>
          </p:cNvPr>
          <p:cNvGrpSpPr/>
          <p:nvPr/>
        </p:nvGrpSpPr>
        <p:grpSpPr>
          <a:xfrm>
            <a:off x="7450244" y="5180263"/>
            <a:ext cx="3888432" cy="1036143"/>
            <a:chOff x="8038628" y="1744785"/>
            <a:chExt cx="3456384" cy="103614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C12558-BE46-431F-919D-74507A0CF2B1}"/>
                </a:ext>
              </a:extLst>
            </p:cNvPr>
            <p:cNvSpPr/>
            <p:nvPr/>
          </p:nvSpPr>
          <p:spPr>
            <a:xfrm>
              <a:off x="8038629" y="2196153"/>
              <a:ext cx="3456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Have prior experience on one of the SAP Area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165284-C1E1-4840-8DC0-E13A3CBADC85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Knowledge of SAP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66AAD4A8-F9EC-4226-B35A-AEB6DDF969CC}"/>
              </a:ext>
            </a:extLst>
          </p:cNvPr>
          <p:cNvSpPr/>
          <p:nvPr/>
        </p:nvSpPr>
        <p:spPr>
          <a:xfrm>
            <a:off x="6514062" y="1352103"/>
            <a:ext cx="707020" cy="707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DE43F9-813A-5DB8-981D-27E7F7B62FA4}"/>
              </a:ext>
            </a:extLst>
          </p:cNvPr>
          <p:cNvSpPr/>
          <p:nvPr/>
        </p:nvSpPr>
        <p:spPr>
          <a:xfrm>
            <a:off x="7450245" y="2992381"/>
            <a:ext cx="3888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Aware of UI5 app development lifecycle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8875EB-23CB-4563-8350-7CD6622FC07C}"/>
              </a:ext>
            </a:extLst>
          </p:cNvPr>
          <p:cNvSpPr/>
          <p:nvPr/>
        </p:nvSpPr>
        <p:spPr>
          <a:xfrm>
            <a:off x="7483707" y="1739351"/>
            <a:ext cx="38884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Understand the S/4HANA and how it is different from ECC</a:t>
            </a: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dirty="0">
                <a:latin typeface="Cooper Black" panose="0208090404030B020404" pitchFamily="18" charset="0"/>
              </a:rPr>
              <a:t>Features of ADT ( ABAP Development Tool )</a:t>
            </a:r>
            <a:endParaRPr lang="en-US" sz="3599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F2F36F3-ACE2-72B2-0629-FFD8E0A0EE48}"/>
              </a:ext>
            </a:extLst>
          </p:cNvPr>
          <p:cNvGrpSpPr/>
          <p:nvPr/>
        </p:nvGrpSpPr>
        <p:grpSpPr>
          <a:xfrm>
            <a:off x="-98276" y="855531"/>
            <a:ext cx="12116224" cy="5836126"/>
            <a:chOff x="3053187" y="494018"/>
            <a:chExt cx="5204114" cy="59432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5A4191-D8EE-A5BF-9673-F4A4EF391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EA95D9-1F7D-848D-BF25-D3FB1AFC0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53D495-7A72-50B5-B270-C67A96C1B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03D065-E57A-FC6D-374E-10E58FA22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6FCCEC-8BF3-E17E-BF18-3F22131E1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B321F7-5E7E-0C59-EE8E-46E4ABA9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79D25A-5526-C792-CC84-D8D70F797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62257B-C844-7A75-7041-956F62130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935CE5-DFEE-09A7-8D0D-F3F99259E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092327E-3500-9E04-EE75-6D114026C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62300C8-AA36-EF53-0D56-DE23CDD33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0BE7F33-7E50-8BD5-360E-9C7CCAAEA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E0A1015-8E9C-EFFD-03F7-9A2B95E54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B74AE26-0F7A-2894-0075-129C82A62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B4C07BB-A1A3-B67F-3F96-B9E0DB0ED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075" y="3101299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9C4A5E-91B9-55D9-2565-5D63A5377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33ECB0-3089-0615-E60E-C2012CD73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24A3388-0F7F-DD89-E8DB-AA5CF9F1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E44A2EE-8EC5-6461-4CFC-45EFD8E00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D3680A-3570-A7ED-06D0-24ED20567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782FDFD-FE55-8E05-9D89-CD3B56B98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EC5919-1EB6-2949-64C0-40ACB56CD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205B76C-736E-B10B-D849-A398C0817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EAE5577-FF97-5241-DC9C-38149797D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41A36D7-1405-39B4-314B-F1AED2D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C439B2-E5A8-8496-44D4-043F859B1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4F58BF9-9A67-1D48-D02E-94C10D0FF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135">
              <a:extLst>
                <a:ext uri="{FF2B5EF4-FFF2-40B4-BE49-F238E27FC236}">
                  <a16:creationId xmlns:a16="http://schemas.microsoft.com/office/drawing/2014/main" id="{29399577-7701-7FD7-7A93-B00B4107E982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:a16="http://schemas.microsoft.com/office/drawing/2014/main" id="{A3FEE8BE-2813-59AA-2774-45353B1B036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:a16="http://schemas.microsoft.com/office/drawing/2014/main" id="{D0906677-17B0-1408-CB33-B062A3FB834B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40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:a16="http://schemas.microsoft.com/office/drawing/2014/main" id="{F4232B63-6086-E013-78F5-0288171D8924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:a16="http://schemas.microsoft.com/office/drawing/2014/main" id="{2AE06F6C-8D4F-2489-8927-BB3BB473518C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:a16="http://schemas.microsoft.com/office/drawing/2014/main" id="{011AB75A-DAC9-E3FC-E06A-EAB9747BCBFD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:a16="http://schemas.microsoft.com/office/drawing/2014/main" id="{65389CBA-B113-40CF-E8C8-107D586C789E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:a16="http://schemas.microsoft.com/office/drawing/2014/main" id="{85C515C1-2451-AE6F-5925-2F7CD1AB5C3C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:a16="http://schemas.microsoft.com/office/drawing/2014/main" id="{91D71FED-0FAC-B98E-62BE-9977CBBA6CEB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EA1B75B-4EB0-C90B-9267-A13E10DCA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73AC2D8-14EE-218A-A25D-266D28A06AF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FF2C1F3D-8666-77F0-BB0F-DDEDCE6F1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9" name="Freeform 89">
                <a:extLst>
                  <a:ext uri="{FF2B5EF4-FFF2-40B4-BE49-F238E27FC236}">
                    <a16:creationId xmlns:a16="http://schemas.microsoft.com/office/drawing/2014/main" id="{FC5CB4D6-4391-ED7B-03C9-9E1545EBE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9D95C4-A7B3-93C2-EF92-64E8659C5BBE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A6040925-9495-BD88-D295-BB23B0E41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D735F57-29B2-E9B1-560B-C7B0C6FFA2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60847769-92A6-7E0E-490A-FE0871F06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CA9F0AE-0743-61F9-F806-08256E1107FC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30B0DBD-F348-C2A4-429A-51F22799C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4F8C2B72-5286-DDF6-DD25-EAA5B651D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861DB5C4-B7FD-7281-E89C-18A9997B7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A74FDEE-088C-E9A6-6819-011156C91757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428F4EAD-0698-71AE-A24B-D8B03BE7E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21B11354-37F1-050B-D8B4-7CE7E1F92B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C2A713-00CC-9B5B-A6EC-6C001F88C58A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52218DB-2ACE-F368-DBC7-018A89575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88E204C5-1255-3A24-4261-AA431A55B0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218D4C9-0A28-B2FA-BE97-9651C9C2F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9902FC-6355-FE70-74AA-9649FD09EAD1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138E8987-0B57-891A-C489-2A19AAC0B0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9E58AA6-3506-AB54-75B4-50286CC14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9D2E956-8878-B6AE-C132-BE5328588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2275F574-536A-98FC-15BF-B5390081E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743B1EFE-34CC-03B4-17B7-87D587C12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A23A866-A93E-4591-3369-DE4D31EC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0BCD2BF-3E08-6B52-1239-7E34C6A81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9631F2E-563A-892F-B37E-B7A49FB32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42BE3B-D456-57E2-801B-7A559BFCF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6B0CAEEF-1692-8BC2-A566-31091E569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CD8C08C4-8CEF-478A-083D-1F4279304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4091A876-9B4B-9A94-9302-70123E070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2673398-51F4-0C48-B3B4-5D86FB18ED2C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E394923-9A46-F557-1CC3-63D26F818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EE0AB0F-B47F-6124-956E-E393435A2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9B58AC1E-89F7-0B93-5B1E-A51949DCF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:a16="http://schemas.microsoft.com/office/drawing/2014/main" id="{0D765BEF-6C86-FCA1-F7AE-F9B00C7DC45F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3"/>
                </a:rPr>
                <a:t>Go to  link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:a16="http://schemas.microsoft.com/office/drawing/2014/main" id="{5325E4DF-F180-0E98-12AE-D15A5CCD4786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Install Java = java –version to check if its already there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 8: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,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 11: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180">
              <a:extLst>
                <a:ext uri="{FF2B5EF4-FFF2-40B4-BE49-F238E27FC236}">
                  <a16:creationId xmlns:a16="http://schemas.microsoft.com/office/drawing/2014/main" id="{51B050F0-A9EC-A5E3-4129-30CE8980290B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VS Runtime - </a:t>
              </a: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 Windows OS: </a:t>
              </a: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:a16="http://schemas.microsoft.com/office/drawing/2014/main" id="{37D183E9-0D1F-9B20-D4E0-FEB12B1E780B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Get an installation of Eclipse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7"/>
                </a:rPr>
                <a:t>2021-06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(e.g.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:a16="http://schemas.microsoft.com/office/drawing/2014/main" id="{2B3EA973-FB50-CA4B-0D0D-391D750E2D61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 Eclipse, choose in the menu bar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Help &gt; Install New Software...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:a16="http://schemas.microsoft.com/office/drawing/2014/main" id="{04678F70-C144-0DFF-BA77-B8DEF66AD634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Enter the URL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https://tools.hana.ondemand.com/latest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:a16="http://schemas.microsoft.com/office/drawing/2014/main" id="{CB635FD5-B409-7CB9-DFAB-15FC86870C5E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Select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ABAP Development Tools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and 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Next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:a16="http://schemas.microsoft.com/office/drawing/2014/main" id="{B1DEF261-2437-F58E-1EFA-24F6EDD6DBCB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On the next wizard page, you get an overview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of the features to be installed. 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Next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:a16="http://schemas.microsoft.com/office/drawing/2014/main" id="{239EC5E5-10A9-C106-A192-29339D2D1413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Confirm the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license agreements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and 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Finish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to start the installation.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27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dirty="0">
                <a:latin typeface="Cooper Black" panose="0208090404030B020404" pitchFamily="18" charset="0"/>
              </a:rPr>
              <a:t>Features of ADT ( ABAP Development Tool )</a:t>
            </a:r>
            <a:endParaRPr lang="en-US" sz="3599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562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FREE and open source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Work with multiple systems parallelly 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Fully customizable dev environment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It has integration with SAPGUI Ctrl+6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Fast Search and navigation 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Ctrl+Shift+A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 – Search any object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Ctrl + T – Base classes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Integration with Transport Org, ATC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ABAP Profiles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This is the future of ABAP development on HANA and S/4HANA and even ABAP on Cloud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Verity of development using single tool – ABAP, UI5, HANA Native, Java, NodeJS, Android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Quick fix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Design time check on syntax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Code completion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Ctrl+Space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Pretty Printer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Ctrl+Shift+F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Code templates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Increases developer efficiency</a:t>
            </a:r>
          </a:p>
          <a:p>
            <a:pPr defTabSz="914126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ABAP has got new syntax, which means my old code is not dead and it will not work - False</a:t>
            </a:r>
          </a:p>
          <a:p>
            <a:pPr defTabSz="914126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Development Tools BAS and VS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461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Step 1: Install your dev tool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BAS – SAP Business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s Application Studio</a:t>
            </a:r>
          </a:p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Local</a:t>
            </a:r>
          </a:p>
          <a:p>
            <a:pPr defTabSz="914126">
              <a:defRPr/>
            </a:pPr>
            <a:r>
              <a:rPr lang="en-US" sz="2399" dirty="0" err="1">
                <a:solidFill>
                  <a:prstClr val="black"/>
                </a:solidFill>
                <a:latin typeface="Calibri"/>
              </a:rPr>
              <a:t>VSCode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 – Free tool provided by Microsoft </a:t>
            </a: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It 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gives thousands of plugins which we can install to make life of a developer easy.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dirty="0">
                <a:solidFill>
                  <a:prstClr val="black"/>
                </a:solidFill>
                <a:hlinkClick r:id="rId2"/>
              </a:rPr>
              <a:t>https://code.visualstudio.com/download</a:t>
            </a:r>
            <a:endParaRPr lang="en-US" sz="2399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Step 2: Install Node JS</a:t>
            </a:r>
          </a:p>
          <a:p>
            <a:pPr lvl="0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Download and install node </a:t>
            </a:r>
            <a:r>
              <a:rPr lang="en-US" sz="2399" b="1" dirty="0" err="1">
                <a:solidFill>
                  <a:prstClr val="black"/>
                </a:solidFill>
                <a:latin typeface="Calibri"/>
              </a:rPr>
              <a:t>js</a:t>
            </a:r>
            <a:r>
              <a:rPr lang="en-US" sz="2399" b="1" dirty="0">
                <a:solidFill>
                  <a:prstClr val="black"/>
                </a:solidFill>
              </a:rPr>
              <a:t> - </a:t>
            </a:r>
            <a:r>
              <a:rPr lang="en-US" sz="2399" b="1" dirty="0">
                <a:solidFill>
                  <a:prstClr val="black"/>
                </a:solidFill>
                <a:hlinkClick r:id="rId3"/>
              </a:rPr>
              <a:t>https://nodejs.org/en/</a:t>
            </a:r>
            <a:endParaRPr lang="en-US" sz="2399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Test if its available</a:t>
            </a: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node -v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8A2FE-3AD7-46DC-822E-2CADBFB9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339" y="6473124"/>
            <a:ext cx="2742486" cy="365030"/>
          </a:xfrm>
        </p:spPr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3194E-3375-4BCB-9E5E-ABCEE787021C}"/>
              </a:ext>
            </a:extLst>
          </p:cNvPr>
          <p:cNvSpPr txBox="1"/>
          <p:nvPr/>
        </p:nvSpPr>
        <p:spPr>
          <a:xfrm>
            <a:off x="165419" y="148900"/>
            <a:ext cx="6921511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9" dirty="0">
                <a:latin typeface="Cooper Black" panose="0208090404030B020404" pitchFamily="18" charset="0"/>
              </a:rPr>
              <a:t>Compare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BD0675-94A8-4150-A2BC-10D31D092D77}"/>
              </a:ext>
            </a:extLst>
          </p:cNvPr>
          <p:cNvCxnSpPr>
            <a:cxnSpLocks/>
          </p:cNvCxnSpPr>
          <p:nvPr/>
        </p:nvCxnSpPr>
        <p:spPr>
          <a:xfrm>
            <a:off x="165420" y="856602"/>
            <a:ext cx="863665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900629-BE1A-447B-B424-EFD26AAF4C7E}"/>
              </a:ext>
            </a:extLst>
          </p:cNvPr>
          <p:cNvSpPr txBox="1"/>
          <p:nvPr/>
        </p:nvSpPr>
        <p:spPr>
          <a:xfrm>
            <a:off x="226364" y="1045650"/>
            <a:ext cx="1163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Application Studio				VS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28E4E7-95A4-47C3-B01A-63C212773100}"/>
              </a:ext>
            </a:extLst>
          </p:cNvPr>
          <p:cNvCxnSpPr>
            <a:stCxn id="9" idx="0"/>
          </p:cNvCxnSpPr>
          <p:nvPr/>
        </p:nvCxnSpPr>
        <p:spPr>
          <a:xfrm>
            <a:off x="6042175" y="1045650"/>
            <a:ext cx="52237" cy="5598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14574A-F5CA-4E63-8DBA-E6BC78B73061}"/>
              </a:ext>
            </a:extLst>
          </p:cNvPr>
          <p:cNvSpPr txBox="1"/>
          <p:nvPr/>
        </p:nvSpPr>
        <p:spPr>
          <a:xfrm>
            <a:off x="226364" y="1655091"/>
            <a:ext cx="53369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Tx/>
              <a:buChar char="-"/>
            </a:pPr>
            <a:r>
              <a:rPr lang="en-US" sz="1800" dirty="0"/>
              <a:t>Tool provided by SAP Directly but a modified version of VS Code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Multi-cloud development tool for SAP specific developments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Runs in cloud, open browser and run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Cannot run w/o connectivity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Productive version is costly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Initial setup was very easy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If the SAP BTP is down, we cant use BAS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Your project is in cloud so you can easily switch device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Backup is already on cloud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All the fiori tooling is pre-installed in dev space</a:t>
            </a:r>
          </a:p>
          <a:p>
            <a:r>
              <a:rPr lang="en-US" sz="1800" dirty="0">
                <a:hlinkClick r:id="rId2"/>
              </a:rPr>
              <a:t>https://www.sap.com/products/business-technology-platform/price-list/estimator-tool.html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38DFA-1406-42C0-A2D5-7AB7812B2590}"/>
              </a:ext>
            </a:extLst>
          </p:cNvPr>
          <p:cNvSpPr txBox="1"/>
          <p:nvPr/>
        </p:nvSpPr>
        <p:spPr>
          <a:xfrm>
            <a:off x="6420898" y="1639464"/>
            <a:ext cx="53369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Tx/>
              <a:buChar char="-"/>
            </a:pPr>
            <a:r>
              <a:rPr lang="en-US" sz="1800" dirty="0"/>
              <a:t>Tool provided by Microsoft provided by Microsoft which is an open source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can use for different technological developments, but in local machine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Runs on local machine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Does not need internet connectivity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Free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Initial setup was little difficult for beginner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can use anytime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need to manually take project if we do device switch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It is developers job to take the backup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need to configure in our laptop</a:t>
            </a:r>
          </a:p>
        </p:txBody>
      </p:sp>
    </p:spTree>
    <p:extLst>
      <p:ext uri="{BB962C8B-B14F-4D97-AF65-F5344CB8AC3E}">
        <p14:creationId xmlns:p14="http://schemas.microsoft.com/office/powerpoint/2010/main" val="2870554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9991</TotalTime>
  <Words>1734</Words>
  <Application>Microsoft Office PowerPoint</Application>
  <PresentationFormat>Custom</PresentationFormat>
  <Paragraphs>307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72 Black</vt:lpstr>
      <vt:lpstr>Arial</vt:lpstr>
      <vt:lpstr>Arial Black</vt:lpstr>
      <vt:lpstr>Arial Bold</vt:lpstr>
      <vt:lpstr>Calibri</vt:lpstr>
      <vt:lpstr>Calibri Light</vt:lpstr>
      <vt:lpstr>Cooper Black</vt:lpstr>
      <vt:lpstr>Patua One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Pre-requisite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SAP BTP ?</vt:lpstr>
      <vt:lpstr>PowerPoint Presentation</vt:lpstr>
      <vt:lpstr>PowerPoint Presentation</vt:lpstr>
      <vt:lpstr>Create Your DB Tables</vt:lpstr>
      <vt:lpstr>Creating CDS View</vt:lpstr>
      <vt:lpstr>Describing AMDP</vt:lpstr>
      <vt:lpstr>Creating Table Function</vt:lpstr>
      <vt:lpstr>Service Definition  </vt:lpstr>
      <vt:lpstr>Service Binding  </vt:lpstr>
      <vt:lpstr>BAS Introduction </vt:lpstr>
      <vt:lpstr>Creating Fiori App on BAS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293</cp:revision>
  <dcterms:created xsi:type="dcterms:W3CDTF">2013-09-12T13:05:01Z</dcterms:created>
  <dcterms:modified xsi:type="dcterms:W3CDTF">2022-05-29T06:39:26Z</dcterms:modified>
</cp:coreProperties>
</file>